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63" r:id="rId3"/>
    <p:sldId id="264" r:id="rId4"/>
    <p:sldId id="262" r:id="rId5"/>
    <p:sldId id="265" r:id="rId6"/>
    <p:sldId id="276" r:id="rId7"/>
    <p:sldId id="277" r:id="rId8"/>
    <p:sldId id="278" r:id="rId9"/>
    <p:sldId id="279" r:id="rId10"/>
    <p:sldId id="280" r:id="rId11"/>
    <p:sldId id="281" r:id="rId12"/>
    <p:sldId id="282" r:id="rId13"/>
    <p:sldId id="258" r:id="rId14"/>
    <p:sldId id="283" r:id="rId15"/>
    <p:sldId id="261" r:id="rId16"/>
    <p:sldId id="284" r:id="rId17"/>
    <p:sldId id="285" r:id="rId18"/>
    <p:sldId id="289" r:id="rId19"/>
    <p:sldId id="290" r:id="rId20"/>
    <p:sldId id="291" r:id="rId21"/>
    <p:sldId id="259"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698" y="2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7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7B68E-8E08-464D-B3EE-04D70CB6309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7B68E-8E08-464D-B3EE-04D70CB6309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7B68E-8E08-464D-B3EE-04D70CB6309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7B68E-8E08-464D-B3EE-04D70CB6309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7B68E-8E08-464D-B3EE-04D70CB6309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7B68E-8E08-464D-B3EE-04D70CB63096}"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7B68E-8E08-464D-B3EE-04D70CB63096}"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7B68E-8E08-464D-B3EE-04D70CB63096}"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7B68E-8E08-464D-B3EE-04D70CB63096}"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7B68E-8E08-464D-B3EE-04D70CB63096}"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7B68E-8E08-464D-B3EE-04D70CB63096}"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E3072-CA49-45BD-AE04-03103A81C3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7B68E-8E08-464D-B3EE-04D70CB63096}" type="datetimeFigureOut">
              <a:rPr lang="en-US" smtClean="0"/>
              <a:t>4/16/2020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E3072-CA49-45BD-AE04-03103A81C3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1143000" y="1828800"/>
            <a:ext cx="5410200" cy="5410200"/>
          </a:xfrm>
          <a:prstGeom prst="rect">
            <a:avLst/>
          </a:prstGeom>
        </p:spPr>
      </p:pic>
      <p:sp>
        <p:nvSpPr>
          <p:cNvPr id="4" name="Rectangle 3"/>
          <p:cNvSpPr/>
          <p:nvPr/>
        </p:nvSpPr>
        <p:spPr>
          <a:xfrm>
            <a:off x="5486400" y="1027613"/>
            <a:ext cx="6400800" cy="5293757"/>
          </a:xfrm>
          <a:prstGeom prst="rect">
            <a:avLst/>
          </a:prstGeom>
          <a:effectLst>
            <a:outerShdw blurRad="50800" dist="50800" dir="5400000" algn="ctr" rotWithShape="0">
              <a:schemeClr val="tx1"/>
            </a:outerShdw>
          </a:effectLst>
        </p:spPr>
        <p:txBody>
          <a:bodyPr wrap="square">
            <a:spAutoFit/>
          </a:bodyPr>
          <a:lstStyle/>
          <a:p>
            <a:r>
              <a:rPr lang="en-US" sz="4800" b="1" dirty="0">
                <a:solidFill>
                  <a:schemeClr val="bg1"/>
                </a:solidFill>
                <a:latin typeface="Arial" pitchFamily="34" charset="0"/>
                <a:cs typeface="Arial" pitchFamily="34" charset="0"/>
              </a:rPr>
              <a:t>“Yahweh-</a:t>
            </a:r>
            <a:r>
              <a:rPr lang="en-US" sz="4800" b="1" dirty="0" err="1">
                <a:solidFill>
                  <a:schemeClr val="bg1"/>
                </a:solidFill>
                <a:latin typeface="Arial" pitchFamily="34" charset="0"/>
                <a:cs typeface="Arial" pitchFamily="34" charset="0"/>
              </a:rPr>
              <a:t>Jireh</a:t>
            </a:r>
            <a:r>
              <a:rPr lang="en-US" sz="4800" b="1" dirty="0">
                <a:solidFill>
                  <a:schemeClr val="bg1"/>
                </a:solidFill>
                <a:latin typeface="Arial" pitchFamily="34" charset="0"/>
                <a:cs typeface="Arial" pitchFamily="34" charset="0"/>
              </a:rPr>
              <a:t>”</a:t>
            </a:r>
          </a:p>
          <a:p>
            <a:r>
              <a:rPr lang="en-US" sz="8000" b="1" dirty="0">
                <a:solidFill>
                  <a:srgbClr val="FFFF00"/>
                </a:solidFill>
                <a:latin typeface="Arial" pitchFamily="34" charset="0"/>
                <a:cs typeface="Arial" pitchFamily="34" charset="0"/>
              </a:rPr>
              <a:t>  </a:t>
            </a:r>
          </a:p>
          <a:p>
            <a:pPr algn="ctr"/>
            <a:r>
              <a:rPr lang="en-US" sz="4800" b="1" dirty="0">
                <a:solidFill>
                  <a:srgbClr val="FFFF00"/>
                </a:solidFill>
                <a:latin typeface="Arial" pitchFamily="34" charset="0"/>
                <a:cs typeface="Arial" pitchFamily="34" charset="0"/>
              </a:rPr>
              <a:t>“EL SEÑOR PROVEER</a:t>
            </a:r>
            <a:r>
              <a:rPr lang="es-PA" sz="4800" b="1" dirty="0">
                <a:solidFill>
                  <a:srgbClr val="FFFF00"/>
                </a:solidFill>
                <a:latin typeface="Arial" pitchFamily="34" charset="0"/>
                <a:cs typeface="Arial" pitchFamily="34" charset="0"/>
              </a:rPr>
              <a:t>Á”</a:t>
            </a:r>
          </a:p>
          <a:p>
            <a:pPr algn="ctr"/>
            <a:r>
              <a:rPr lang="en-US" sz="2000" b="1" dirty="0">
                <a:solidFill>
                  <a:srgbClr val="FFFF00"/>
                </a:solidFill>
                <a:latin typeface="Arial" pitchFamily="34" charset="0"/>
                <a:cs typeface="Arial" pitchFamily="34" charset="0"/>
              </a:rPr>
              <a:t>              </a:t>
            </a:r>
          </a:p>
          <a:p>
            <a:pPr algn="ctr"/>
            <a:r>
              <a:rPr lang="en-US" sz="3600" b="1" dirty="0">
                <a:solidFill>
                  <a:srgbClr val="FFFF00"/>
                </a:solidFill>
                <a:latin typeface="Arial" pitchFamily="34" charset="0"/>
                <a:cs typeface="Arial" pitchFamily="34" charset="0"/>
              </a:rPr>
              <a:t>The LORD Will Provide</a:t>
            </a:r>
          </a:p>
          <a:p>
            <a:pPr algn="r"/>
            <a:endParaRPr lang="en-US" sz="2000" b="1" dirty="0">
              <a:solidFill>
                <a:schemeClr val="bg1"/>
              </a:solidFill>
              <a:latin typeface="Arial" pitchFamily="34" charset="0"/>
              <a:cs typeface="Arial" pitchFamily="34" charset="0"/>
            </a:endParaRPr>
          </a:p>
          <a:p>
            <a:pPr algn="r"/>
            <a:endParaRPr lang="en-US" sz="2000" b="1" dirty="0">
              <a:solidFill>
                <a:schemeClr val="bg1"/>
              </a:solidFill>
              <a:latin typeface="Arial" pitchFamily="34" charset="0"/>
              <a:cs typeface="Arial" pitchFamily="34" charset="0"/>
            </a:endParaRPr>
          </a:p>
          <a:p>
            <a:pPr algn="r"/>
            <a:r>
              <a:rPr lang="en-US" b="1" dirty="0">
                <a:solidFill>
                  <a:schemeClr val="bg1"/>
                </a:solidFill>
                <a:latin typeface="Arial" pitchFamily="34" charset="0"/>
                <a:cs typeface="Arial" pitchFamily="34" charset="0"/>
              </a:rPr>
              <a:t>Pr. Azael D. Pitt</a:t>
            </a:r>
            <a:r>
              <a:rPr lang="es-PA" b="1" dirty="0">
                <a:solidFill>
                  <a:schemeClr val="bg1"/>
                </a:solidFill>
                <a:latin typeface="Arial" pitchFamily="34" charset="0"/>
                <a:cs typeface="Arial" pitchFamily="34" charset="0"/>
              </a:rPr>
              <a:t>í</a:t>
            </a:r>
            <a:endParaRPr lang="en-US"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7239000" y="3429000"/>
            <a:ext cx="3810000" cy="3810000"/>
          </a:xfrm>
          <a:prstGeom prst="rect">
            <a:avLst/>
          </a:prstGeom>
        </p:spPr>
      </p:pic>
      <p:sp>
        <p:nvSpPr>
          <p:cNvPr id="4" name="Rectangle 3"/>
          <p:cNvSpPr/>
          <p:nvPr/>
        </p:nvSpPr>
        <p:spPr>
          <a:xfrm>
            <a:off x="2209800" y="914401"/>
            <a:ext cx="7543800" cy="5078313"/>
          </a:xfrm>
          <a:prstGeom prst="rect">
            <a:avLst/>
          </a:prstGeom>
          <a:effectLst>
            <a:outerShdw blurRad="50800" dist="50800" dir="5400000" algn="ctr" rotWithShape="0">
              <a:schemeClr val="tx1"/>
            </a:outerShdw>
          </a:effectLst>
        </p:spPr>
        <p:txBody>
          <a:bodyPr wrap="square">
            <a:spAutoFit/>
          </a:bodyPr>
          <a:lstStyle/>
          <a:p>
            <a:r>
              <a:rPr lang="en-US" sz="3600" b="1" dirty="0">
                <a:solidFill>
                  <a:srgbClr val="FFFF00"/>
                </a:solidFill>
                <a:latin typeface="Arial" pitchFamily="34" charset="0"/>
                <a:cs typeface="Arial" pitchFamily="34" charset="0"/>
              </a:rPr>
              <a:t>                Genesis 22:1-14  </a:t>
            </a:r>
          </a:p>
          <a:p>
            <a:endParaRPr lang="en-US" sz="3600" b="1" dirty="0">
              <a:solidFill>
                <a:schemeClr val="bg1"/>
              </a:solidFill>
              <a:latin typeface="Arial" pitchFamily="34" charset="0"/>
              <a:cs typeface="Arial" pitchFamily="34" charset="0"/>
            </a:endParaRPr>
          </a:p>
          <a:p>
            <a:r>
              <a:rPr lang="en-US" sz="3600" b="1" baseline="30000" dirty="0">
                <a:solidFill>
                  <a:schemeClr val="bg1"/>
                </a:solidFill>
                <a:latin typeface="Arial" pitchFamily="34" charset="0"/>
                <a:cs typeface="Arial" pitchFamily="34" charset="0"/>
              </a:rPr>
              <a:t>9</a:t>
            </a:r>
            <a:r>
              <a:rPr lang="en-US" sz="3600" b="1" dirty="0">
                <a:solidFill>
                  <a:schemeClr val="bg1"/>
                </a:solidFill>
                <a:latin typeface="Arial" pitchFamily="34" charset="0"/>
                <a:cs typeface="Arial" pitchFamily="34" charset="0"/>
              </a:rPr>
              <a:t> When they reached the place God had told him about, Abraham built an altar there and arranged the wood on it.  He bound </a:t>
            </a:r>
          </a:p>
          <a:p>
            <a:r>
              <a:rPr lang="en-US" sz="3600" b="1" dirty="0">
                <a:solidFill>
                  <a:schemeClr val="bg1"/>
                </a:solidFill>
                <a:latin typeface="Arial" pitchFamily="34" charset="0"/>
                <a:cs typeface="Arial" pitchFamily="34" charset="0"/>
              </a:rPr>
              <a:t>his son Isaac and laid </a:t>
            </a:r>
          </a:p>
          <a:p>
            <a:r>
              <a:rPr lang="en-US" sz="3600" b="1" dirty="0">
                <a:solidFill>
                  <a:schemeClr val="bg1"/>
                </a:solidFill>
                <a:latin typeface="Arial" pitchFamily="34" charset="0"/>
                <a:cs typeface="Arial" pitchFamily="34" charset="0"/>
              </a:rPr>
              <a:t>him on the altar, on top </a:t>
            </a:r>
          </a:p>
          <a:p>
            <a:r>
              <a:rPr lang="en-US" sz="3600" b="1" dirty="0">
                <a:solidFill>
                  <a:schemeClr val="bg1"/>
                </a:solidFill>
                <a:latin typeface="Arial" pitchFamily="34" charset="0"/>
                <a:cs typeface="Arial" pitchFamily="34" charset="0"/>
              </a:rPr>
              <a:t>of the wood.  </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txt1.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1524000" y="-381000"/>
            <a:ext cx="3810000" cy="3810000"/>
          </a:xfrm>
          <a:prstGeom prst="rect">
            <a:avLst/>
          </a:prstGeom>
        </p:spPr>
      </p:pic>
      <p:sp>
        <p:nvSpPr>
          <p:cNvPr id="4" name="Rectangle 3"/>
          <p:cNvSpPr/>
          <p:nvPr/>
        </p:nvSpPr>
        <p:spPr>
          <a:xfrm>
            <a:off x="3124200" y="685801"/>
            <a:ext cx="7543800" cy="4524315"/>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chemeClr val="bg1"/>
              </a:solidFill>
              <a:latin typeface="Arial" pitchFamily="34" charset="0"/>
              <a:cs typeface="Arial" pitchFamily="34" charset="0"/>
            </a:endParaRPr>
          </a:p>
          <a:p>
            <a:pPr algn="ctr"/>
            <a:endParaRPr lang="en-US" sz="3600" b="1" dirty="0">
              <a:solidFill>
                <a:schemeClr val="bg1"/>
              </a:solidFill>
              <a:latin typeface="Arial" pitchFamily="34" charset="0"/>
              <a:cs typeface="Arial" pitchFamily="34" charset="0"/>
            </a:endParaRPr>
          </a:p>
          <a:p>
            <a:pPr algn="ctr"/>
            <a:endParaRPr lang="en-US" sz="3600" b="1" dirty="0">
              <a:solidFill>
                <a:schemeClr val="bg1"/>
              </a:solidFill>
              <a:latin typeface="Arial" pitchFamily="34" charset="0"/>
              <a:cs typeface="Arial" pitchFamily="34" charset="0"/>
            </a:endParaRP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10</a:t>
            </a:r>
            <a:r>
              <a:rPr lang="en-US" sz="3600" b="1" dirty="0">
                <a:solidFill>
                  <a:schemeClr val="bg1"/>
                </a:solidFill>
                <a:latin typeface="Arial" pitchFamily="34" charset="0"/>
                <a:cs typeface="Arial" pitchFamily="34" charset="0"/>
              </a:rPr>
              <a:t> Then he reached out </a:t>
            </a:r>
          </a:p>
          <a:p>
            <a:pPr algn="ctr"/>
            <a:r>
              <a:rPr lang="en-US" sz="3600" b="1" dirty="0">
                <a:solidFill>
                  <a:schemeClr val="bg1"/>
                </a:solidFill>
                <a:latin typeface="Arial" pitchFamily="34" charset="0"/>
                <a:cs typeface="Arial" pitchFamily="34" charset="0"/>
              </a:rPr>
              <a:t>his hand and took the knife to slay his son.  </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89-2.jpg"/>
          <p:cNvPicPr>
            <a:picLocks noChangeAspect="1"/>
          </p:cNvPicPr>
          <p:nvPr/>
        </p:nvPicPr>
        <p:blipFill>
          <a:blip r:embed="rId2"/>
          <a:stretch>
            <a:fillRect/>
          </a:stretch>
        </p:blipFill>
        <p:spPr>
          <a:xfrm>
            <a:off x="0" y="0"/>
            <a:ext cx="12192000" cy="6858000"/>
          </a:xfrm>
          <a:prstGeom prst="rect">
            <a:avLst/>
          </a:prstGeom>
        </p:spPr>
      </p:pic>
      <p:pic>
        <p:nvPicPr>
          <p:cNvPr id="4" name="Picture 3" descr="Moriah.png"/>
          <p:cNvPicPr>
            <a:picLocks noChangeAspect="1"/>
          </p:cNvPicPr>
          <p:nvPr/>
        </p:nvPicPr>
        <p:blipFill>
          <a:blip r:embed="rId3" cstate="print"/>
          <a:stretch>
            <a:fillRect/>
          </a:stretch>
        </p:blipFill>
        <p:spPr>
          <a:xfrm>
            <a:off x="7239000" y="3429000"/>
            <a:ext cx="3810000" cy="3810000"/>
          </a:xfrm>
          <a:prstGeom prst="rect">
            <a:avLst/>
          </a:prstGeom>
        </p:spPr>
      </p:pic>
      <p:sp>
        <p:nvSpPr>
          <p:cNvPr id="5" name="Rectangle 4"/>
          <p:cNvSpPr/>
          <p:nvPr/>
        </p:nvSpPr>
        <p:spPr>
          <a:xfrm>
            <a:off x="2362200" y="609600"/>
            <a:ext cx="7543800" cy="3785652"/>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2000" b="1" dirty="0">
              <a:solidFill>
                <a:schemeClr val="bg1"/>
              </a:solidFill>
              <a:latin typeface="Arial" pitchFamily="34" charset="0"/>
              <a:cs typeface="Arial" pitchFamily="34" charset="0"/>
            </a:endParaRP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11</a:t>
            </a:r>
            <a:r>
              <a:rPr lang="en-US" sz="3600" b="1" dirty="0">
                <a:solidFill>
                  <a:schemeClr val="bg1"/>
                </a:solidFill>
                <a:latin typeface="Arial" pitchFamily="34" charset="0"/>
                <a:cs typeface="Arial" pitchFamily="34" charset="0"/>
              </a:rPr>
              <a:t> But the angel of the LORD called out to him from heaven, "Abraham! Abraham!" "Here I am," he replied.  </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96E0E7-1F59-4148-A19A-9F172E84D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0608230.jpg"/>
          <p:cNvPicPr>
            <a:picLocks noChangeAspect="1"/>
          </p:cNvPicPr>
          <p:nvPr/>
        </p:nvPicPr>
        <p:blipFill>
          <a:blip r:embed="rId3"/>
          <a:stretch>
            <a:fillRect/>
          </a:stretch>
        </p:blipFill>
        <p:spPr>
          <a:xfrm>
            <a:off x="3525054" y="0"/>
            <a:ext cx="5141893"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1143000" y="3429000"/>
            <a:ext cx="3810000" cy="3810000"/>
          </a:xfrm>
          <a:prstGeom prst="rect">
            <a:avLst/>
          </a:prstGeom>
        </p:spPr>
      </p:pic>
      <p:sp>
        <p:nvSpPr>
          <p:cNvPr id="4" name="Rectangle 3"/>
          <p:cNvSpPr/>
          <p:nvPr/>
        </p:nvSpPr>
        <p:spPr>
          <a:xfrm>
            <a:off x="2362200" y="304801"/>
            <a:ext cx="7543800" cy="5078313"/>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r"/>
            <a:endParaRPr lang="en-US" sz="3600" b="1" dirty="0">
              <a:solidFill>
                <a:schemeClr val="bg1"/>
              </a:solidFill>
              <a:latin typeface="Arial" pitchFamily="34" charset="0"/>
              <a:cs typeface="Arial" pitchFamily="34" charset="0"/>
            </a:endParaRPr>
          </a:p>
          <a:p>
            <a:pPr algn="r"/>
            <a:r>
              <a:rPr lang="en-US" sz="3600" b="1" baseline="30000" dirty="0">
                <a:solidFill>
                  <a:schemeClr val="bg1"/>
                </a:solidFill>
                <a:latin typeface="Arial" pitchFamily="34" charset="0"/>
                <a:cs typeface="Arial" pitchFamily="34" charset="0"/>
              </a:rPr>
              <a:t>12</a:t>
            </a:r>
            <a:r>
              <a:rPr lang="en-US" sz="3600" b="1" dirty="0">
                <a:solidFill>
                  <a:schemeClr val="bg1"/>
                </a:solidFill>
                <a:latin typeface="Arial" pitchFamily="34" charset="0"/>
                <a:cs typeface="Arial" pitchFamily="34" charset="0"/>
              </a:rPr>
              <a:t> "Do not lay a hand on the boy," he said. "Do not do anything to him. Now I know that you fear God, because you have not withheld from me </a:t>
            </a:r>
          </a:p>
          <a:p>
            <a:pPr algn="r"/>
            <a:r>
              <a:rPr lang="en-US" sz="3600" b="1" dirty="0">
                <a:solidFill>
                  <a:schemeClr val="bg1"/>
                </a:solidFill>
                <a:latin typeface="Arial" pitchFamily="34" charset="0"/>
                <a:cs typeface="Arial" pitchFamily="34" charset="0"/>
              </a:rPr>
              <a:t>your son, your </a:t>
            </a:r>
          </a:p>
          <a:p>
            <a:pPr algn="r"/>
            <a:r>
              <a:rPr lang="en-US" sz="3600" b="1" dirty="0">
                <a:solidFill>
                  <a:schemeClr val="bg1"/>
                </a:solidFill>
                <a:latin typeface="Arial" pitchFamily="34" charset="0"/>
                <a:cs typeface="Arial" pitchFamily="34" charset="0"/>
              </a:rPr>
              <a:t>only son."</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010.JPG"/>
          <p:cNvPicPr>
            <a:picLocks noChangeAspect="1"/>
          </p:cNvPicPr>
          <p:nvPr/>
        </p:nvPicPr>
        <p:blipFill>
          <a:blip r:embed="rId2"/>
          <a:stretch>
            <a:fillRect/>
          </a:stretch>
        </p:blipFill>
        <p:spPr>
          <a:xfrm>
            <a:off x="0" y="-152400"/>
            <a:ext cx="12192000" cy="914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7txt1.jpg"/>
          <p:cNvPicPr>
            <a:picLocks noChangeAspect="1"/>
          </p:cNvPicPr>
          <p:nvPr/>
        </p:nvPicPr>
        <p:blipFill>
          <a:blip r:embed="rId2"/>
          <a:stretch>
            <a:fillRect/>
          </a:stretch>
        </p:blipFill>
        <p:spPr>
          <a:xfrm>
            <a:off x="76200" y="-9525"/>
            <a:ext cx="12115800" cy="6858000"/>
          </a:xfrm>
          <a:prstGeom prst="rect">
            <a:avLst/>
          </a:prstGeom>
        </p:spPr>
      </p:pic>
      <p:pic>
        <p:nvPicPr>
          <p:cNvPr id="8" name="Picture 7" descr="Moriah.png"/>
          <p:cNvPicPr>
            <a:picLocks noChangeAspect="1"/>
          </p:cNvPicPr>
          <p:nvPr/>
        </p:nvPicPr>
        <p:blipFill>
          <a:blip r:embed="rId3" cstate="print"/>
          <a:stretch>
            <a:fillRect/>
          </a:stretch>
        </p:blipFill>
        <p:spPr>
          <a:xfrm>
            <a:off x="7239000" y="-457200"/>
            <a:ext cx="3810000" cy="3810000"/>
          </a:xfrm>
          <a:prstGeom prst="rect">
            <a:avLst/>
          </a:prstGeom>
        </p:spPr>
      </p:pic>
      <p:sp>
        <p:nvSpPr>
          <p:cNvPr id="4" name="Rectangle 3"/>
          <p:cNvSpPr/>
          <p:nvPr/>
        </p:nvSpPr>
        <p:spPr>
          <a:xfrm>
            <a:off x="1981200" y="685801"/>
            <a:ext cx="7543800" cy="4893647"/>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60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13</a:t>
            </a:r>
            <a:r>
              <a:rPr lang="en-US" sz="3600" b="1" dirty="0">
                <a:solidFill>
                  <a:schemeClr val="bg1"/>
                </a:solidFill>
                <a:latin typeface="Arial" pitchFamily="34" charset="0"/>
                <a:cs typeface="Arial" pitchFamily="34" charset="0"/>
              </a:rPr>
              <a:t> Abraham looked </a:t>
            </a:r>
          </a:p>
          <a:p>
            <a:pPr algn="ctr"/>
            <a:r>
              <a:rPr lang="en-US" sz="3600" b="1" dirty="0">
                <a:solidFill>
                  <a:schemeClr val="bg1"/>
                </a:solidFill>
                <a:latin typeface="Arial" pitchFamily="34" charset="0"/>
                <a:cs typeface="Arial" pitchFamily="34" charset="0"/>
              </a:rPr>
              <a:t>up and there in a thicket </a:t>
            </a:r>
          </a:p>
          <a:p>
            <a:pPr algn="ctr"/>
            <a:r>
              <a:rPr lang="en-US" sz="3600" b="1" dirty="0">
                <a:solidFill>
                  <a:schemeClr val="bg1"/>
                </a:solidFill>
                <a:latin typeface="Arial" pitchFamily="34" charset="0"/>
                <a:cs typeface="Arial" pitchFamily="34" charset="0"/>
              </a:rPr>
              <a:t>he saw a ram caught by its </a:t>
            </a:r>
          </a:p>
          <a:p>
            <a:pPr algn="ctr"/>
            <a:r>
              <a:rPr lang="en-US" sz="3600" b="1" dirty="0">
                <a:solidFill>
                  <a:schemeClr val="bg1"/>
                </a:solidFill>
                <a:latin typeface="Arial" pitchFamily="34" charset="0"/>
                <a:cs typeface="Arial" pitchFamily="34" charset="0"/>
              </a:rPr>
              <a:t>horns. He went over and took the ram and sacrificed it as a burnt offering instead of his son.  </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7239000" y="3429000"/>
            <a:ext cx="3810000" cy="3810000"/>
          </a:xfrm>
          <a:prstGeom prst="rect">
            <a:avLst/>
          </a:prstGeom>
        </p:spPr>
      </p:pic>
      <p:sp>
        <p:nvSpPr>
          <p:cNvPr id="4" name="Rectangle 3"/>
          <p:cNvSpPr/>
          <p:nvPr/>
        </p:nvSpPr>
        <p:spPr>
          <a:xfrm>
            <a:off x="1524000" y="1066800"/>
            <a:ext cx="7543800" cy="3970318"/>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14</a:t>
            </a:r>
            <a:r>
              <a:rPr lang="en-US" sz="3600" b="1" dirty="0">
                <a:solidFill>
                  <a:schemeClr val="bg1"/>
                </a:solidFill>
                <a:latin typeface="Arial" pitchFamily="34" charset="0"/>
                <a:cs typeface="Arial" pitchFamily="34" charset="0"/>
              </a:rPr>
              <a:t> So Abraham called that place The LORD Will Provide. And to this day it is said, "On the mountain of the LORD </a:t>
            </a:r>
          </a:p>
          <a:p>
            <a:pPr algn="ctr"/>
            <a:r>
              <a:rPr lang="en-US" sz="3600" b="1" dirty="0">
                <a:solidFill>
                  <a:schemeClr val="bg1"/>
                </a:solidFill>
                <a:latin typeface="Arial" pitchFamily="34" charset="0"/>
                <a:cs typeface="Arial" pitchFamily="34" charset="0"/>
              </a:rPr>
              <a:t>it will be provided." </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1143000" y="3429000"/>
            <a:ext cx="3810000" cy="3810000"/>
          </a:xfrm>
          <a:prstGeom prst="rect">
            <a:avLst/>
          </a:prstGeom>
        </p:spPr>
      </p:pic>
      <p:sp>
        <p:nvSpPr>
          <p:cNvPr id="4" name="Rectangle 3"/>
          <p:cNvSpPr/>
          <p:nvPr/>
        </p:nvSpPr>
        <p:spPr>
          <a:xfrm>
            <a:off x="2324100" y="335845"/>
            <a:ext cx="7543800" cy="3970318"/>
          </a:xfrm>
          <a:prstGeom prst="rect">
            <a:avLst/>
          </a:prstGeom>
          <a:effectLst>
            <a:outerShdw blurRad="50800" dist="50800" dir="5400000" algn="ctr" rotWithShape="0">
              <a:schemeClr val="tx1"/>
            </a:outerShdw>
          </a:effectLst>
        </p:spPr>
        <p:txBody>
          <a:bodyPr wrap="square">
            <a:spAutoFit/>
          </a:bodyPr>
          <a:lstStyle/>
          <a:p>
            <a:pPr algn="ctr"/>
            <a:r>
              <a:rPr lang="es-ES" sz="3600" b="1" dirty="0">
                <a:solidFill>
                  <a:srgbClr val="FFFF00"/>
                </a:solidFill>
              </a:rPr>
              <a:t>Hebreos 11:17-19</a:t>
            </a:r>
          </a:p>
          <a:p>
            <a:pPr algn="ctr"/>
            <a:endParaRPr lang="es-ES" sz="3600" b="1" dirty="0">
              <a:solidFill>
                <a:srgbClr val="FFFF00"/>
              </a:solidFill>
            </a:endParaRPr>
          </a:p>
          <a:p>
            <a:pPr algn="ctr"/>
            <a:endParaRPr lang="es-ES" sz="3600" b="1" dirty="0">
              <a:solidFill>
                <a:srgbClr val="FFFF00"/>
              </a:solidFill>
            </a:endParaRPr>
          </a:p>
          <a:p>
            <a:pPr algn="ctr"/>
            <a:r>
              <a:rPr lang="es-ES" sz="3600" b="1" dirty="0">
                <a:solidFill>
                  <a:schemeClr val="bg1"/>
                </a:solidFill>
              </a:rPr>
              <a:t>“Por la fe Abraham, cuando fue probado, ofreció a Isaac: el que había recibido las promesas, ofrecía su unigénito,</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084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7258050" y="3291005"/>
            <a:ext cx="3810000" cy="3810000"/>
          </a:xfrm>
          <a:prstGeom prst="rect">
            <a:avLst/>
          </a:prstGeom>
        </p:spPr>
      </p:pic>
      <p:sp>
        <p:nvSpPr>
          <p:cNvPr id="4" name="Rectangle 3"/>
          <p:cNvSpPr/>
          <p:nvPr/>
        </p:nvSpPr>
        <p:spPr>
          <a:xfrm>
            <a:off x="914400" y="335846"/>
            <a:ext cx="9753600" cy="2308324"/>
          </a:xfrm>
          <a:prstGeom prst="rect">
            <a:avLst/>
          </a:prstGeom>
          <a:effectLst>
            <a:outerShdw blurRad="50800" dist="50800" dir="5400000" algn="ctr" rotWithShape="0">
              <a:schemeClr val="tx1"/>
            </a:outerShdw>
          </a:effectLst>
        </p:spPr>
        <p:txBody>
          <a:bodyPr wrap="square">
            <a:spAutoFit/>
          </a:bodyPr>
          <a:lstStyle/>
          <a:p>
            <a:pPr algn="ctr"/>
            <a:r>
              <a:rPr lang="es-ES" sz="3600" b="1" dirty="0">
                <a:solidFill>
                  <a:srgbClr val="FFFF00"/>
                </a:solidFill>
              </a:rPr>
              <a:t>Hebreos 11:17-19</a:t>
            </a:r>
          </a:p>
          <a:p>
            <a:pPr algn="ctr"/>
            <a:endParaRPr lang="es-ES" sz="3600" b="1" dirty="0">
              <a:solidFill>
                <a:srgbClr val="FFFF00"/>
              </a:solidFill>
            </a:endParaRPr>
          </a:p>
          <a:p>
            <a:pPr algn="ctr"/>
            <a:r>
              <a:rPr lang="es-ES" sz="3600" b="1" baseline="30000" dirty="0">
                <a:solidFill>
                  <a:schemeClr val="bg1"/>
                </a:solidFill>
              </a:rPr>
              <a:t>18</a:t>
            </a:r>
            <a:r>
              <a:rPr lang="es-ES" sz="3600" b="1" dirty="0">
                <a:solidFill>
                  <a:schemeClr val="bg1"/>
                </a:solidFill>
              </a:rPr>
              <a:t> habiéndosele dicho: "En Isaac te será llamada descendencia",</a:t>
            </a:r>
          </a:p>
        </p:txBody>
      </p:sp>
    </p:spTree>
    <p:extLst>
      <p:ext uri="{BB962C8B-B14F-4D97-AF65-F5344CB8AC3E}">
        <p14:creationId xmlns:p14="http://schemas.microsoft.com/office/powerpoint/2010/main" val="392823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89-2.jpg"/>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2286000" y="1143000"/>
            <a:ext cx="7543800" cy="3416320"/>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chemeClr val="bg1"/>
              </a:solidFill>
              <a:latin typeface="Arial" pitchFamily="34" charset="0"/>
              <a:cs typeface="Arial" pitchFamily="34" charset="0"/>
            </a:endParaRPr>
          </a:p>
          <a:p>
            <a:pPr algn="ctr"/>
            <a:r>
              <a:rPr lang="en-US" sz="3600" b="1" dirty="0">
                <a:solidFill>
                  <a:schemeClr val="bg1"/>
                </a:solidFill>
                <a:latin typeface="Arial" pitchFamily="34" charset="0"/>
                <a:cs typeface="Arial" pitchFamily="34" charset="0"/>
              </a:rPr>
              <a:t>Some time later God tested Abraham. He said to him, "Abraham!" "Here I am," </a:t>
            </a:r>
          </a:p>
          <a:p>
            <a:pPr algn="ctr"/>
            <a:r>
              <a:rPr lang="en-US" sz="3600" b="1" dirty="0">
                <a:solidFill>
                  <a:schemeClr val="bg1"/>
                </a:solidFill>
                <a:latin typeface="Arial" pitchFamily="34" charset="0"/>
                <a:cs typeface="Arial" pitchFamily="34" charset="0"/>
              </a:rPr>
              <a:t>he replied.  </a:t>
            </a:r>
            <a:endParaRPr lang="en-US" sz="3600" dirty="0">
              <a:solidFill>
                <a:schemeClr val="bg1"/>
              </a:solidFill>
              <a:latin typeface="Arial" pitchFamily="34" charset="0"/>
              <a:cs typeface="Arial" pitchFamily="34" charset="0"/>
            </a:endParaRPr>
          </a:p>
        </p:txBody>
      </p:sp>
      <p:pic>
        <p:nvPicPr>
          <p:cNvPr id="4" name="Picture 3" descr="Moriah.png"/>
          <p:cNvPicPr>
            <a:picLocks noChangeAspect="1"/>
          </p:cNvPicPr>
          <p:nvPr/>
        </p:nvPicPr>
        <p:blipFill>
          <a:blip r:embed="rId3" cstate="print"/>
          <a:stretch>
            <a:fillRect/>
          </a:stretch>
        </p:blipFill>
        <p:spPr>
          <a:xfrm>
            <a:off x="7239000" y="3429000"/>
            <a:ext cx="3810000" cy="381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7258050" y="3291005"/>
            <a:ext cx="3810000" cy="3810000"/>
          </a:xfrm>
          <a:prstGeom prst="rect">
            <a:avLst/>
          </a:prstGeom>
        </p:spPr>
      </p:pic>
      <p:sp>
        <p:nvSpPr>
          <p:cNvPr id="4" name="Rectangle 3"/>
          <p:cNvSpPr/>
          <p:nvPr/>
        </p:nvSpPr>
        <p:spPr>
          <a:xfrm>
            <a:off x="914400" y="335846"/>
            <a:ext cx="9753600" cy="2862322"/>
          </a:xfrm>
          <a:prstGeom prst="rect">
            <a:avLst/>
          </a:prstGeom>
          <a:effectLst>
            <a:outerShdw blurRad="50800" dist="50800" dir="5400000" algn="ctr" rotWithShape="0">
              <a:schemeClr val="tx1"/>
            </a:outerShdw>
          </a:effectLst>
        </p:spPr>
        <p:txBody>
          <a:bodyPr wrap="square">
            <a:spAutoFit/>
          </a:bodyPr>
          <a:lstStyle/>
          <a:p>
            <a:pPr algn="ctr"/>
            <a:r>
              <a:rPr lang="es-ES" sz="3600" b="1" dirty="0">
                <a:solidFill>
                  <a:srgbClr val="FFFF00"/>
                </a:solidFill>
              </a:rPr>
              <a:t>Hebreos 11:17-19</a:t>
            </a:r>
          </a:p>
          <a:p>
            <a:pPr algn="ctr"/>
            <a:endParaRPr lang="es-ES" sz="3600" b="1" dirty="0">
              <a:solidFill>
                <a:srgbClr val="FFFF00"/>
              </a:solidFill>
            </a:endParaRPr>
          </a:p>
          <a:p>
            <a:pPr algn="ctr"/>
            <a:r>
              <a:rPr lang="es-ES" sz="3600" b="1" baseline="30000" dirty="0">
                <a:solidFill>
                  <a:schemeClr val="bg1"/>
                </a:solidFill>
              </a:rPr>
              <a:t>19</a:t>
            </a:r>
            <a:r>
              <a:rPr lang="es-ES" sz="3600" b="1" dirty="0">
                <a:solidFill>
                  <a:schemeClr val="bg1"/>
                </a:solidFill>
              </a:rPr>
              <a:t> porque pensaba que Dios es poderoso para levantar aun de entre los muertos, de donde, en </a:t>
            </a:r>
            <a:r>
              <a:rPr lang="es-ES" sz="3600" b="1" u="sng" dirty="0">
                <a:solidFill>
                  <a:schemeClr val="bg1"/>
                </a:solidFill>
              </a:rPr>
              <a:t>sentido fi</a:t>
            </a:r>
            <a:r>
              <a:rPr lang="es-ES" sz="3600" b="1" dirty="0">
                <a:solidFill>
                  <a:schemeClr val="bg1"/>
                </a:solidFill>
              </a:rPr>
              <a:t>g</a:t>
            </a:r>
            <a:r>
              <a:rPr lang="es-ES" sz="3600" b="1" u="sng" dirty="0">
                <a:solidFill>
                  <a:schemeClr val="bg1"/>
                </a:solidFill>
              </a:rPr>
              <a:t>urado</a:t>
            </a:r>
            <a:r>
              <a:rPr lang="es-ES" sz="3600" b="1" dirty="0">
                <a:solidFill>
                  <a:schemeClr val="bg1"/>
                </a:solidFill>
              </a:rPr>
              <a:t>,</a:t>
            </a:r>
            <a:r>
              <a:rPr lang="es-ES" sz="3600" b="1" u="sng" dirty="0">
                <a:solidFill>
                  <a:schemeClr val="bg1"/>
                </a:solidFill>
              </a:rPr>
              <a:t> también lo volvió a recibir</a:t>
            </a:r>
            <a:r>
              <a:rPr lang="es-ES" sz="3600" b="1" dirty="0">
                <a:solidFill>
                  <a:schemeClr val="bg1"/>
                </a:solidFill>
              </a:rPr>
              <a:t>. </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7704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0B18D-13B1-4937-A74B-223D945B0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Moriah.jpg"/>
          <p:cNvPicPr>
            <a:picLocks noChangeAspect="1"/>
          </p:cNvPicPr>
          <p:nvPr/>
        </p:nvPicPr>
        <p:blipFill>
          <a:blip r:embed="rId3"/>
          <a:stretch>
            <a:fillRect/>
          </a:stretch>
        </p:blipFill>
        <p:spPr>
          <a:xfrm>
            <a:off x="1371600" y="-164124"/>
            <a:ext cx="10027920" cy="77137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1143000" y="1828800"/>
            <a:ext cx="5410200" cy="5410200"/>
          </a:xfrm>
          <a:prstGeom prst="rect">
            <a:avLst/>
          </a:prstGeom>
        </p:spPr>
      </p:pic>
      <p:sp>
        <p:nvSpPr>
          <p:cNvPr id="4" name="Rectangle 3"/>
          <p:cNvSpPr/>
          <p:nvPr/>
        </p:nvSpPr>
        <p:spPr>
          <a:xfrm>
            <a:off x="5486400" y="1027613"/>
            <a:ext cx="6400800" cy="5293757"/>
          </a:xfrm>
          <a:prstGeom prst="rect">
            <a:avLst/>
          </a:prstGeom>
          <a:effectLst>
            <a:outerShdw blurRad="50800" dist="50800" dir="5400000" algn="ctr" rotWithShape="0">
              <a:schemeClr val="tx1"/>
            </a:outerShdw>
          </a:effectLst>
        </p:spPr>
        <p:txBody>
          <a:bodyPr wrap="square">
            <a:spAutoFit/>
          </a:bodyPr>
          <a:lstStyle/>
          <a:p>
            <a:r>
              <a:rPr lang="en-US" sz="4800" b="1" dirty="0">
                <a:solidFill>
                  <a:schemeClr val="bg1"/>
                </a:solidFill>
                <a:latin typeface="Arial" pitchFamily="34" charset="0"/>
                <a:cs typeface="Arial" pitchFamily="34" charset="0"/>
              </a:rPr>
              <a:t>“Yahweh-</a:t>
            </a:r>
            <a:r>
              <a:rPr lang="en-US" sz="4800" b="1" dirty="0" err="1">
                <a:solidFill>
                  <a:schemeClr val="bg1"/>
                </a:solidFill>
                <a:latin typeface="Arial" pitchFamily="34" charset="0"/>
                <a:cs typeface="Arial" pitchFamily="34" charset="0"/>
              </a:rPr>
              <a:t>Jireh</a:t>
            </a:r>
            <a:r>
              <a:rPr lang="en-US" sz="4800" b="1" dirty="0">
                <a:solidFill>
                  <a:schemeClr val="bg1"/>
                </a:solidFill>
                <a:latin typeface="Arial" pitchFamily="34" charset="0"/>
                <a:cs typeface="Arial" pitchFamily="34" charset="0"/>
              </a:rPr>
              <a:t>”</a:t>
            </a:r>
          </a:p>
          <a:p>
            <a:r>
              <a:rPr lang="en-US" sz="8000" b="1" dirty="0">
                <a:solidFill>
                  <a:srgbClr val="FFFF00"/>
                </a:solidFill>
                <a:latin typeface="Arial" pitchFamily="34" charset="0"/>
                <a:cs typeface="Arial" pitchFamily="34" charset="0"/>
              </a:rPr>
              <a:t>  </a:t>
            </a:r>
          </a:p>
          <a:p>
            <a:pPr algn="ctr"/>
            <a:r>
              <a:rPr lang="en-US" sz="4800" b="1" dirty="0">
                <a:solidFill>
                  <a:srgbClr val="FFFF00"/>
                </a:solidFill>
                <a:latin typeface="Arial" pitchFamily="34" charset="0"/>
                <a:cs typeface="Arial" pitchFamily="34" charset="0"/>
              </a:rPr>
              <a:t>“EL SEÑOR PROVEER</a:t>
            </a:r>
            <a:r>
              <a:rPr lang="es-PA" sz="4800" b="1" dirty="0">
                <a:solidFill>
                  <a:srgbClr val="FFFF00"/>
                </a:solidFill>
                <a:latin typeface="Arial" pitchFamily="34" charset="0"/>
                <a:cs typeface="Arial" pitchFamily="34" charset="0"/>
              </a:rPr>
              <a:t>Á”</a:t>
            </a:r>
          </a:p>
          <a:p>
            <a:pPr algn="ctr"/>
            <a:r>
              <a:rPr lang="en-US" sz="2000" b="1" dirty="0">
                <a:solidFill>
                  <a:srgbClr val="FFFF00"/>
                </a:solidFill>
                <a:latin typeface="Arial" pitchFamily="34" charset="0"/>
                <a:cs typeface="Arial" pitchFamily="34" charset="0"/>
              </a:rPr>
              <a:t>              </a:t>
            </a:r>
          </a:p>
          <a:p>
            <a:pPr algn="ctr"/>
            <a:r>
              <a:rPr lang="en-US" sz="3600" b="1" dirty="0">
                <a:solidFill>
                  <a:srgbClr val="FFFF00"/>
                </a:solidFill>
                <a:latin typeface="Arial" pitchFamily="34" charset="0"/>
                <a:cs typeface="Arial" pitchFamily="34" charset="0"/>
              </a:rPr>
              <a:t>The LORD Will Provide</a:t>
            </a:r>
          </a:p>
          <a:p>
            <a:pPr algn="r"/>
            <a:endParaRPr lang="en-US" sz="2000" b="1" dirty="0">
              <a:solidFill>
                <a:schemeClr val="bg1"/>
              </a:solidFill>
              <a:latin typeface="Arial" pitchFamily="34" charset="0"/>
              <a:cs typeface="Arial" pitchFamily="34" charset="0"/>
            </a:endParaRPr>
          </a:p>
          <a:p>
            <a:pPr algn="r"/>
            <a:endParaRPr lang="en-US" sz="2000" b="1" dirty="0">
              <a:solidFill>
                <a:schemeClr val="bg1"/>
              </a:solidFill>
              <a:latin typeface="Arial" pitchFamily="34" charset="0"/>
              <a:cs typeface="Arial" pitchFamily="34" charset="0"/>
            </a:endParaRPr>
          </a:p>
          <a:p>
            <a:pPr algn="r"/>
            <a:r>
              <a:rPr lang="en-US" b="1" dirty="0">
                <a:solidFill>
                  <a:schemeClr val="bg1"/>
                </a:solidFill>
                <a:latin typeface="Arial" pitchFamily="34" charset="0"/>
                <a:cs typeface="Arial" pitchFamily="34" charset="0"/>
              </a:rPr>
              <a:t>Pr. Azael D. Pitt</a:t>
            </a:r>
            <a:r>
              <a:rPr lang="es-PA" b="1" dirty="0">
                <a:solidFill>
                  <a:schemeClr val="bg1"/>
                </a:solidFill>
                <a:latin typeface="Arial" pitchFamily="34" charset="0"/>
                <a:cs typeface="Arial" pitchFamily="34" charset="0"/>
              </a:rPr>
              <a:t>í</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2553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1143000" y="3429000"/>
            <a:ext cx="3810000" cy="3810000"/>
          </a:xfrm>
          <a:prstGeom prst="rect">
            <a:avLst/>
          </a:prstGeom>
        </p:spPr>
      </p:pic>
      <p:sp>
        <p:nvSpPr>
          <p:cNvPr id="4" name="Rectangle 3"/>
          <p:cNvSpPr/>
          <p:nvPr/>
        </p:nvSpPr>
        <p:spPr>
          <a:xfrm>
            <a:off x="2362200" y="304801"/>
            <a:ext cx="7924800" cy="5078313"/>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2</a:t>
            </a:r>
            <a:r>
              <a:rPr lang="en-US" sz="3600" b="1" dirty="0">
                <a:solidFill>
                  <a:schemeClr val="bg1"/>
                </a:solidFill>
                <a:latin typeface="Arial" pitchFamily="34" charset="0"/>
                <a:cs typeface="Arial" pitchFamily="34" charset="0"/>
              </a:rPr>
              <a:t> Then God said, "Take your son, your only son, Isaac, whom you love, and go to the region of </a:t>
            </a:r>
            <a:r>
              <a:rPr lang="en-US" sz="3600" b="1" dirty="0" err="1">
                <a:solidFill>
                  <a:schemeClr val="bg1"/>
                </a:solidFill>
                <a:latin typeface="Arial" pitchFamily="34" charset="0"/>
                <a:cs typeface="Arial" pitchFamily="34" charset="0"/>
              </a:rPr>
              <a:t>Moriah</a:t>
            </a:r>
            <a:r>
              <a:rPr lang="en-US" sz="3600" b="1" dirty="0">
                <a:solidFill>
                  <a:schemeClr val="bg1"/>
                </a:solidFill>
                <a:latin typeface="Arial" pitchFamily="34" charset="0"/>
                <a:cs typeface="Arial" pitchFamily="34" charset="0"/>
              </a:rPr>
              <a:t>. Sacrifice him there as a 	burnt offering on one of the 		mountains I will tell </a:t>
            </a:r>
          </a:p>
          <a:p>
            <a:pPr algn="ctr"/>
            <a:r>
              <a:rPr lang="en-US" sz="3600" b="1" dirty="0">
                <a:solidFill>
                  <a:schemeClr val="bg1"/>
                </a:solidFill>
                <a:latin typeface="Arial" pitchFamily="34" charset="0"/>
                <a:cs typeface="Arial" pitchFamily="34" charset="0"/>
              </a:rPr>
              <a:t>you about."</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7txt1.jpg"/>
          <p:cNvPicPr>
            <a:picLocks noChangeAspect="1"/>
          </p:cNvPicPr>
          <p:nvPr/>
        </p:nvPicPr>
        <p:blipFill>
          <a:blip r:embed="rId2"/>
          <a:stretch>
            <a:fillRect/>
          </a:stretch>
        </p:blipFill>
        <p:spPr>
          <a:xfrm>
            <a:off x="0" y="0"/>
            <a:ext cx="12192000" cy="6858000"/>
          </a:xfrm>
          <a:prstGeom prst="rect">
            <a:avLst/>
          </a:prstGeom>
        </p:spPr>
      </p:pic>
      <p:pic>
        <p:nvPicPr>
          <p:cNvPr id="8" name="Picture 7" descr="Moriah.png"/>
          <p:cNvPicPr>
            <a:picLocks noChangeAspect="1"/>
          </p:cNvPicPr>
          <p:nvPr/>
        </p:nvPicPr>
        <p:blipFill>
          <a:blip r:embed="rId3" cstate="print"/>
          <a:stretch>
            <a:fillRect/>
          </a:stretch>
        </p:blipFill>
        <p:spPr>
          <a:xfrm>
            <a:off x="7239000" y="-457200"/>
            <a:ext cx="3810000" cy="3810000"/>
          </a:xfrm>
          <a:prstGeom prst="rect">
            <a:avLst/>
          </a:prstGeom>
        </p:spPr>
      </p:pic>
      <p:sp>
        <p:nvSpPr>
          <p:cNvPr id="9" name="Rectangle 8"/>
          <p:cNvSpPr/>
          <p:nvPr/>
        </p:nvSpPr>
        <p:spPr>
          <a:xfrm>
            <a:off x="2362200" y="457201"/>
            <a:ext cx="7543800" cy="5632311"/>
          </a:xfrm>
          <a:prstGeom prst="rect">
            <a:avLst/>
          </a:prstGeom>
          <a:effectLst>
            <a:outerShdw blurRad="50800" dist="50800" dir="5400000" algn="ctr" rotWithShape="0">
              <a:schemeClr val="tx1"/>
            </a:outerShdw>
          </a:effectLst>
        </p:spPr>
        <p:txBody>
          <a:bodyPr wrap="square">
            <a:spAutoFit/>
          </a:bodyPr>
          <a:lstStyle/>
          <a:p>
            <a:r>
              <a:rPr lang="en-US" sz="3600" b="1" dirty="0">
                <a:solidFill>
                  <a:srgbClr val="FFFF00"/>
                </a:solidFill>
                <a:latin typeface="Arial" pitchFamily="34" charset="0"/>
                <a:cs typeface="Arial" pitchFamily="34" charset="0"/>
              </a:rPr>
              <a:t>Genesis 22:1-14  </a:t>
            </a:r>
          </a:p>
          <a:p>
            <a:endParaRPr lang="en-US" sz="3600" b="1" dirty="0">
              <a:solidFill>
                <a:schemeClr val="bg1"/>
              </a:solidFill>
              <a:latin typeface="Arial" pitchFamily="34" charset="0"/>
              <a:cs typeface="Arial" pitchFamily="34" charset="0"/>
            </a:endParaRPr>
          </a:p>
          <a:p>
            <a:r>
              <a:rPr lang="en-US" sz="3600" b="1" baseline="30000" dirty="0">
                <a:solidFill>
                  <a:schemeClr val="bg1"/>
                </a:solidFill>
                <a:latin typeface="Arial" pitchFamily="34" charset="0"/>
                <a:cs typeface="Arial" pitchFamily="34" charset="0"/>
              </a:rPr>
              <a:t>3</a:t>
            </a:r>
            <a:r>
              <a:rPr lang="en-US" sz="3600" b="1" dirty="0">
                <a:solidFill>
                  <a:schemeClr val="bg1"/>
                </a:solidFill>
                <a:latin typeface="Arial" pitchFamily="34" charset="0"/>
                <a:cs typeface="Arial" pitchFamily="34" charset="0"/>
              </a:rPr>
              <a:t> Early the next morning </a:t>
            </a:r>
          </a:p>
          <a:p>
            <a:r>
              <a:rPr lang="en-US" sz="3600" b="1" dirty="0">
                <a:solidFill>
                  <a:schemeClr val="bg1"/>
                </a:solidFill>
                <a:latin typeface="Arial" pitchFamily="34" charset="0"/>
                <a:cs typeface="Arial" pitchFamily="34" charset="0"/>
              </a:rPr>
              <a:t>Abraham got up and s</a:t>
            </a:r>
          </a:p>
          <a:p>
            <a:r>
              <a:rPr lang="en-US" sz="3600" b="1" dirty="0">
                <a:solidFill>
                  <a:schemeClr val="bg1"/>
                </a:solidFill>
                <a:latin typeface="Arial" pitchFamily="34" charset="0"/>
                <a:cs typeface="Arial" pitchFamily="34" charset="0"/>
              </a:rPr>
              <a:t>addled his donkey. He took </a:t>
            </a:r>
          </a:p>
          <a:p>
            <a:r>
              <a:rPr lang="en-US" sz="3600" b="1" dirty="0">
                <a:solidFill>
                  <a:schemeClr val="bg1"/>
                </a:solidFill>
                <a:latin typeface="Arial" pitchFamily="34" charset="0"/>
                <a:cs typeface="Arial" pitchFamily="34" charset="0"/>
              </a:rPr>
              <a:t>with him two of his servants and his son Isaac. When he had cut enough wood for the burnt offering, he set out for the place God had told him about.  </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7239000" y="3429000"/>
            <a:ext cx="3810000" cy="3810000"/>
          </a:xfrm>
          <a:prstGeom prst="rect">
            <a:avLst/>
          </a:prstGeom>
        </p:spPr>
      </p:pic>
      <p:sp>
        <p:nvSpPr>
          <p:cNvPr id="4" name="Rectangle 3"/>
          <p:cNvSpPr/>
          <p:nvPr/>
        </p:nvSpPr>
        <p:spPr>
          <a:xfrm>
            <a:off x="2209800" y="1524000"/>
            <a:ext cx="6400800" cy="3416320"/>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4</a:t>
            </a:r>
            <a:r>
              <a:rPr lang="en-US" sz="3600" b="1" dirty="0">
                <a:solidFill>
                  <a:schemeClr val="bg1"/>
                </a:solidFill>
                <a:latin typeface="Arial" pitchFamily="34" charset="0"/>
                <a:cs typeface="Arial" pitchFamily="34" charset="0"/>
              </a:rPr>
              <a:t> On the third day </a:t>
            </a:r>
          </a:p>
          <a:p>
            <a:pPr algn="ctr"/>
            <a:r>
              <a:rPr lang="en-US" sz="3600" b="1" dirty="0">
                <a:solidFill>
                  <a:schemeClr val="bg1"/>
                </a:solidFill>
                <a:latin typeface="Arial" pitchFamily="34" charset="0"/>
                <a:cs typeface="Arial" pitchFamily="34" charset="0"/>
              </a:rPr>
              <a:t>Abraham looked up and </a:t>
            </a:r>
          </a:p>
          <a:p>
            <a:pPr algn="ctr"/>
            <a:r>
              <a:rPr lang="en-US" sz="3600" b="1" dirty="0">
                <a:solidFill>
                  <a:schemeClr val="bg1"/>
                </a:solidFill>
                <a:latin typeface="Arial" pitchFamily="34" charset="0"/>
                <a:cs typeface="Arial" pitchFamily="34" charset="0"/>
              </a:rPr>
              <a:t>saw the place in </a:t>
            </a:r>
          </a:p>
          <a:p>
            <a:pPr algn="ctr"/>
            <a:r>
              <a:rPr lang="en-US" sz="3600" b="1" dirty="0">
                <a:solidFill>
                  <a:schemeClr val="bg1"/>
                </a:solidFill>
                <a:latin typeface="Arial" pitchFamily="34" charset="0"/>
                <a:cs typeface="Arial" pitchFamily="34" charset="0"/>
              </a:rPr>
              <a:t>the distance.  </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txt1.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990600" y="-457200"/>
            <a:ext cx="3810000" cy="3810000"/>
          </a:xfrm>
          <a:prstGeom prst="rect">
            <a:avLst/>
          </a:prstGeom>
        </p:spPr>
      </p:pic>
      <p:sp>
        <p:nvSpPr>
          <p:cNvPr id="4" name="Rectangle 3"/>
          <p:cNvSpPr/>
          <p:nvPr/>
        </p:nvSpPr>
        <p:spPr>
          <a:xfrm>
            <a:off x="3124200" y="685801"/>
            <a:ext cx="7543800" cy="5078313"/>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rgbClr val="FFFF00"/>
              </a:solidFill>
              <a:latin typeface="Arial" pitchFamily="34" charset="0"/>
              <a:cs typeface="Arial" pitchFamily="34" charset="0"/>
            </a:endParaRPr>
          </a:p>
          <a:p>
            <a:pPr algn="ctr"/>
            <a:endParaRPr lang="en-US" sz="3600" b="1" dirty="0">
              <a:solidFill>
                <a:srgbClr val="FFFF00"/>
              </a:solidFill>
              <a:latin typeface="Arial" pitchFamily="34" charset="0"/>
              <a:cs typeface="Arial" pitchFamily="34" charset="0"/>
            </a:endParaRP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5</a:t>
            </a:r>
            <a:r>
              <a:rPr lang="en-US" sz="3600" b="1" dirty="0">
                <a:solidFill>
                  <a:schemeClr val="bg1"/>
                </a:solidFill>
                <a:latin typeface="Arial" pitchFamily="34" charset="0"/>
                <a:cs typeface="Arial" pitchFamily="34" charset="0"/>
              </a:rPr>
              <a:t> He said to his servants, "Stay here with the donkey while I and the boy go over there. We will worship and then we will come back to you."</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89-2.jpg"/>
          <p:cNvPicPr>
            <a:picLocks noChangeAspect="1"/>
          </p:cNvPicPr>
          <p:nvPr/>
        </p:nvPicPr>
        <p:blipFill>
          <a:blip r:embed="rId2"/>
          <a:stretch>
            <a:fillRect/>
          </a:stretch>
        </p:blipFill>
        <p:spPr>
          <a:xfrm>
            <a:off x="0" y="0"/>
            <a:ext cx="12192000" cy="6858000"/>
          </a:xfrm>
          <a:prstGeom prst="rect">
            <a:avLst/>
          </a:prstGeom>
        </p:spPr>
      </p:pic>
      <p:pic>
        <p:nvPicPr>
          <p:cNvPr id="4" name="Picture 3" descr="Moriah.png"/>
          <p:cNvPicPr>
            <a:picLocks noChangeAspect="1"/>
          </p:cNvPicPr>
          <p:nvPr/>
        </p:nvPicPr>
        <p:blipFill>
          <a:blip r:embed="rId3" cstate="print"/>
          <a:stretch>
            <a:fillRect/>
          </a:stretch>
        </p:blipFill>
        <p:spPr>
          <a:xfrm>
            <a:off x="7239000" y="3429000"/>
            <a:ext cx="3810000" cy="3810000"/>
          </a:xfrm>
          <a:prstGeom prst="rect">
            <a:avLst/>
          </a:prstGeom>
        </p:spPr>
      </p:pic>
      <p:sp>
        <p:nvSpPr>
          <p:cNvPr id="5" name="Rectangle 4"/>
          <p:cNvSpPr/>
          <p:nvPr/>
        </p:nvSpPr>
        <p:spPr>
          <a:xfrm>
            <a:off x="2362200" y="609601"/>
            <a:ext cx="7543800" cy="4524315"/>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6</a:t>
            </a:r>
            <a:r>
              <a:rPr lang="en-US" sz="3600" b="1" dirty="0">
                <a:solidFill>
                  <a:schemeClr val="bg1"/>
                </a:solidFill>
                <a:latin typeface="Arial" pitchFamily="34" charset="0"/>
                <a:cs typeface="Arial" pitchFamily="34" charset="0"/>
              </a:rPr>
              <a:t> Abraham took the wood for the burnt offering and placed it on his son Isaac, and he himself carried the fire and the knife. </a:t>
            </a:r>
          </a:p>
          <a:p>
            <a:pPr algn="ctr"/>
            <a:r>
              <a:rPr lang="en-US" sz="3600" b="1" dirty="0">
                <a:solidFill>
                  <a:schemeClr val="bg1"/>
                </a:solidFill>
                <a:latin typeface="Arial" pitchFamily="34" charset="0"/>
                <a:cs typeface="Arial" pitchFamily="34" charset="0"/>
              </a:rPr>
              <a:t>As the two of them </a:t>
            </a:r>
          </a:p>
          <a:p>
            <a:pPr algn="ctr"/>
            <a:r>
              <a:rPr lang="en-US" sz="3600" b="1" dirty="0">
                <a:solidFill>
                  <a:schemeClr val="bg1"/>
                </a:solidFill>
                <a:latin typeface="Arial" pitchFamily="34" charset="0"/>
                <a:cs typeface="Arial" pitchFamily="34" charset="0"/>
              </a:rPr>
              <a:t>went on together,</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2txt3.jpg"/>
          <p:cNvPicPr>
            <a:picLocks noChangeAspect="1"/>
          </p:cNvPicPr>
          <p:nvPr/>
        </p:nvPicPr>
        <p:blipFill>
          <a:blip r:embed="rId2"/>
          <a:stretch>
            <a:fillRect/>
          </a:stretch>
        </p:blipFill>
        <p:spPr>
          <a:xfrm>
            <a:off x="0" y="0"/>
            <a:ext cx="12192000" cy="6858000"/>
          </a:xfrm>
          <a:prstGeom prst="rect">
            <a:avLst/>
          </a:prstGeom>
        </p:spPr>
      </p:pic>
      <p:pic>
        <p:nvPicPr>
          <p:cNvPr id="3" name="Picture 2" descr="Moriah.png"/>
          <p:cNvPicPr>
            <a:picLocks noChangeAspect="1"/>
          </p:cNvPicPr>
          <p:nvPr/>
        </p:nvPicPr>
        <p:blipFill>
          <a:blip r:embed="rId3" cstate="print"/>
          <a:stretch>
            <a:fillRect/>
          </a:stretch>
        </p:blipFill>
        <p:spPr>
          <a:xfrm>
            <a:off x="1143000" y="3429000"/>
            <a:ext cx="3810000" cy="3810000"/>
          </a:xfrm>
          <a:prstGeom prst="rect">
            <a:avLst/>
          </a:prstGeom>
        </p:spPr>
      </p:pic>
      <p:sp>
        <p:nvSpPr>
          <p:cNvPr id="4" name="Rectangle 3"/>
          <p:cNvSpPr/>
          <p:nvPr/>
        </p:nvSpPr>
        <p:spPr>
          <a:xfrm>
            <a:off x="2438400" y="304801"/>
            <a:ext cx="7543800" cy="5078313"/>
          </a:xfrm>
          <a:prstGeom prst="rect">
            <a:avLst/>
          </a:prstGeom>
          <a:effectLst>
            <a:outerShdw blurRad="50800" dist="50800" dir="5400000" algn="ctr" rotWithShape="0">
              <a:schemeClr val="tx1"/>
            </a:outerShdw>
          </a:effectLst>
        </p:spPr>
        <p:txBody>
          <a:bodyPr wrap="square">
            <a:spAutoFit/>
          </a:bodyPr>
          <a:lstStyle/>
          <a:p>
            <a:pPr algn="ctr"/>
            <a:r>
              <a:rPr lang="en-US" sz="3600" b="1" dirty="0">
                <a:solidFill>
                  <a:srgbClr val="FFFF00"/>
                </a:solidFill>
                <a:latin typeface="Arial" pitchFamily="34" charset="0"/>
                <a:cs typeface="Arial" pitchFamily="34" charset="0"/>
              </a:rPr>
              <a:t>Genesis 22:1-14  </a:t>
            </a:r>
          </a:p>
          <a:p>
            <a:pPr algn="ctr"/>
            <a:endParaRPr lang="en-US" sz="3600" b="1" dirty="0">
              <a:solidFill>
                <a:schemeClr val="bg1"/>
              </a:solidFill>
              <a:latin typeface="Arial" pitchFamily="34" charset="0"/>
              <a:cs typeface="Arial" pitchFamily="34" charset="0"/>
            </a:endParaRPr>
          </a:p>
          <a:p>
            <a:pPr algn="ctr"/>
            <a:r>
              <a:rPr lang="en-US" sz="3600" b="1" baseline="30000" dirty="0">
                <a:solidFill>
                  <a:schemeClr val="bg1"/>
                </a:solidFill>
                <a:latin typeface="Arial" pitchFamily="34" charset="0"/>
                <a:cs typeface="Arial" pitchFamily="34" charset="0"/>
              </a:rPr>
              <a:t>7</a:t>
            </a:r>
            <a:r>
              <a:rPr lang="en-US" sz="3600" b="1" dirty="0">
                <a:solidFill>
                  <a:schemeClr val="bg1"/>
                </a:solidFill>
                <a:latin typeface="Arial" pitchFamily="34" charset="0"/>
                <a:cs typeface="Arial" pitchFamily="34" charset="0"/>
              </a:rPr>
              <a:t> Isaac spoke up and said to his father Abraham, "Father?" "Yes, my son?" Abraham replied. "The   	fire and wood are here," </a:t>
            </a:r>
          </a:p>
          <a:p>
            <a:pPr algn="ctr"/>
            <a:r>
              <a:rPr lang="en-US" sz="3600" b="1" dirty="0">
                <a:solidFill>
                  <a:schemeClr val="bg1"/>
                </a:solidFill>
                <a:latin typeface="Arial" pitchFamily="34" charset="0"/>
                <a:cs typeface="Arial" pitchFamily="34" charset="0"/>
              </a:rPr>
              <a:t>	Isaac said, "but where is </a:t>
            </a:r>
          </a:p>
          <a:p>
            <a:pPr algn="ctr"/>
            <a:r>
              <a:rPr lang="en-US" sz="3600" b="1" dirty="0">
                <a:solidFill>
                  <a:schemeClr val="bg1"/>
                </a:solidFill>
                <a:latin typeface="Arial" pitchFamily="34" charset="0"/>
                <a:cs typeface="Arial" pitchFamily="34" charset="0"/>
              </a:rPr>
              <a:t>	the lamb for the</a:t>
            </a:r>
          </a:p>
          <a:p>
            <a:pPr algn="ctr"/>
            <a:r>
              <a:rPr lang="en-US" sz="3600" b="1" dirty="0">
                <a:solidFill>
                  <a:schemeClr val="bg1"/>
                </a:solidFill>
                <a:latin typeface="Arial" pitchFamily="34" charset="0"/>
                <a:cs typeface="Arial" pitchFamily="34" charset="0"/>
              </a:rPr>
              <a:t>           	 burnt offering?"</a:t>
            </a:r>
            <a:endParaRPr lang="en-US" sz="3600" dirty="0">
              <a:solidFill>
                <a:schemeClr val="bg1"/>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7txt1.jpg"/>
          <p:cNvPicPr>
            <a:picLocks noChangeAspect="1"/>
          </p:cNvPicPr>
          <p:nvPr/>
        </p:nvPicPr>
        <p:blipFill>
          <a:blip r:embed="rId2"/>
          <a:stretch>
            <a:fillRect/>
          </a:stretch>
        </p:blipFill>
        <p:spPr>
          <a:xfrm>
            <a:off x="0" y="0"/>
            <a:ext cx="12192000" cy="6858000"/>
          </a:xfrm>
          <a:prstGeom prst="rect">
            <a:avLst/>
          </a:prstGeom>
        </p:spPr>
      </p:pic>
      <p:pic>
        <p:nvPicPr>
          <p:cNvPr id="8" name="Picture 7" descr="Moriah.png"/>
          <p:cNvPicPr>
            <a:picLocks noChangeAspect="1"/>
          </p:cNvPicPr>
          <p:nvPr/>
        </p:nvPicPr>
        <p:blipFill>
          <a:blip r:embed="rId3" cstate="print"/>
          <a:stretch>
            <a:fillRect/>
          </a:stretch>
        </p:blipFill>
        <p:spPr>
          <a:xfrm>
            <a:off x="7239000" y="-457200"/>
            <a:ext cx="3810000" cy="3810000"/>
          </a:xfrm>
          <a:prstGeom prst="rect">
            <a:avLst/>
          </a:prstGeom>
        </p:spPr>
      </p:pic>
      <p:sp>
        <p:nvSpPr>
          <p:cNvPr id="4" name="Rectangle 3"/>
          <p:cNvSpPr/>
          <p:nvPr/>
        </p:nvSpPr>
        <p:spPr>
          <a:xfrm>
            <a:off x="2667000" y="990601"/>
            <a:ext cx="7086600" cy="4524315"/>
          </a:xfrm>
          <a:prstGeom prst="rect">
            <a:avLst/>
          </a:prstGeom>
          <a:effectLst>
            <a:outerShdw blurRad="50800" dist="50800" dir="5400000" algn="ctr" rotWithShape="0">
              <a:schemeClr val="tx1"/>
            </a:outerShdw>
          </a:effectLst>
        </p:spPr>
        <p:txBody>
          <a:bodyPr wrap="square">
            <a:spAutoFit/>
          </a:bodyPr>
          <a:lstStyle/>
          <a:p>
            <a:r>
              <a:rPr lang="en-US" sz="3600" b="1" dirty="0">
                <a:solidFill>
                  <a:srgbClr val="FFFF00"/>
                </a:solidFill>
                <a:latin typeface="Arial" pitchFamily="34" charset="0"/>
                <a:cs typeface="Arial" pitchFamily="34" charset="0"/>
              </a:rPr>
              <a:t>Genesis 22:1-14  </a:t>
            </a:r>
          </a:p>
          <a:p>
            <a:endParaRPr lang="en-US" sz="3600" b="1" dirty="0">
              <a:solidFill>
                <a:srgbClr val="FFFF00"/>
              </a:solidFill>
              <a:latin typeface="Arial" pitchFamily="34" charset="0"/>
              <a:cs typeface="Arial" pitchFamily="34" charset="0"/>
            </a:endParaRPr>
          </a:p>
          <a:p>
            <a:endParaRPr lang="en-US" sz="3600" b="1" dirty="0">
              <a:solidFill>
                <a:schemeClr val="bg1"/>
              </a:solidFill>
              <a:latin typeface="Arial" pitchFamily="34" charset="0"/>
              <a:cs typeface="Arial" pitchFamily="34" charset="0"/>
            </a:endParaRPr>
          </a:p>
          <a:p>
            <a:r>
              <a:rPr lang="en-US" sz="3600" b="1" baseline="30000" dirty="0">
                <a:solidFill>
                  <a:schemeClr val="bg1"/>
                </a:solidFill>
                <a:latin typeface="Arial" pitchFamily="34" charset="0"/>
                <a:cs typeface="Arial" pitchFamily="34" charset="0"/>
              </a:rPr>
              <a:t>8</a:t>
            </a:r>
            <a:r>
              <a:rPr lang="en-US" sz="3600" b="1" dirty="0">
                <a:solidFill>
                  <a:schemeClr val="bg1"/>
                </a:solidFill>
                <a:latin typeface="Arial" pitchFamily="34" charset="0"/>
                <a:cs typeface="Arial" pitchFamily="34" charset="0"/>
              </a:rPr>
              <a:t> Abraham answered, </a:t>
            </a:r>
          </a:p>
          <a:p>
            <a:r>
              <a:rPr lang="en-US" sz="3600" b="1" dirty="0">
                <a:solidFill>
                  <a:schemeClr val="bg1"/>
                </a:solidFill>
                <a:latin typeface="Arial" pitchFamily="34" charset="0"/>
                <a:cs typeface="Arial" pitchFamily="34" charset="0"/>
              </a:rPr>
              <a:t>"God himself will provide </a:t>
            </a:r>
          </a:p>
          <a:p>
            <a:r>
              <a:rPr lang="en-US" sz="3600" b="1" dirty="0">
                <a:solidFill>
                  <a:schemeClr val="bg1"/>
                </a:solidFill>
                <a:latin typeface="Arial" pitchFamily="34" charset="0"/>
                <a:cs typeface="Arial" pitchFamily="34" charset="0"/>
              </a:rPr>
              <a:t>the lamb for the burnt offering, my son." And the two of them went on together.  </a:t>
            </a:r>
            <a:endParaRPr lang="en-US" sz="3600" dirty="0">
              <a:solidFill>
                <a:schemeClr val="bg1"/>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628</Words>
  <Application>Microsoft Office PowerPoint</Application>
  <PresentationFormat>Widescreen</PresentationFormat>
  <Paragraphs>100</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Azael D. Pitti</dc:creator>
  <cp:lastModifiedBy>Azael Pitti</cp:lastModifiedBy>
  <cp:revision>12</cp:revision>
  <dcterms:created xsi:type="dcterms:W3CDTF">2011-11-11T21:43:22Z</dcterms:created>
  <dcterms:modified xsi:type="dcterms:W3CDTF">2020-04-17T00:09:19Z</dcterms:modified>
</cp:coreProperties>
</file>